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539" r:id="rId3"/>
    <p:sldId id="534" r:id="rId4"/>
    <p:sldId id="537" r:id="rId5"/>
    <p:sldId id="540" r:id="rId6"/>
    <p:sldId id="535" r:id="rId7"/>
    <p:sldId id="541" r:id="rId8"/>
    <p:sldId id="542" r:id="rId9"/>
    <p:sldId id="543" r:id="rId10"/>
    <p:sldId id="544" r:id="rId11"/>
    <p:sldId id="545" r:id="rId12"/>
    <p:sldId id="546" r:id="rId13"/>
    <p:sldId id="547" r:id="rId14"/>
    <p:sldId id="548" r:id="rId15"/>
    <p:sldId id="549" r:id="rId16"/>
    <p:sldId id="55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4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72FB8-3310-EB46-B1CC-663A732A1A2C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F0E89-495B-6241-A114-91A7A5815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95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19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59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56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2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41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23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6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640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5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9A1F-9CBD-474B-954A-0145AE1F7DB6}" type="datetimeFigureOut">
              <a:rPr lang="en-US" smtClean="0"/>
              <a:t>3/13/14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6BE27-768B-2A4C-B0F2-E8C20B4B41B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9" descr="MRL logo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67400"/>
            <a:ext cx="1317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315200" y="5994400"/>
            <a:ext cx="18288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5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Instructional Rounds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Toby Boss</a:t>
            </a:r>
          </a:p>
          <a:p>
            <a:r>
              <a:rPr lang="en-US" dirty="0" smtClean="0"/>
              <a:t>ESU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05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Conducting Rounds</a:t>
            </a:r>
            <a:br>
              <a:rPr lang="en-US" dirty="0" smtClean="0"/>
            </a:br>
            <a:r>
              <a:rPr lang="en-US" dirty="0" smtClean="0"/>
              <a:t>Debriefing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Record significant affirmations/applications to share with the observed teacher if requested.</a:t>
            </a:r>
          </a:p>
          <a:p>
            <a:r>
              <a:rPr lang="en-US" dirty="0" smtClean="0"/>
              <a:t>Monitor time</a:t>
            </a:r>
          </a:p>
          <a:p>
            <a:r>
              <a:rPr lang="en-US" dirty="0" smtClean="0"/>
              <a:t>Keep the conversation positive and focused on the observers.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637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group of three</a:t>
            </a:r>
          </a:p>
          <a:p>
            <a:r>
              <a:rPr lang="en-US" dirty="0" smtClean="0"/>
              <a:t>Designate A, B, C</a:t>
            </a:r>
          </a:p>
          <a:p>
            <a:endParaRPr lang="en-US" dirty="0"/>
          </a:p>
          <a:p>
            <a:r>
              <a:rPr lang="en-US" dirty="0" smtClean="0"/>
              <a:t>Take turns facilitating the conversation.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0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 it</a:t>
            </a:r>
          </a:p>
          <a:p>
            <a:r>
              <a:rPr lang="en-US" dirty="0" smtClean="0"/>
              <a:t>Describe it</a:t>
            </a:r>
          </a:p>
          <a:p>
            <a:r>
              <a:rPr lang="en-US" dirty="0" smtClean="0"/>
              <a:t>Tell why it’s good</a:t>
            </a:r>
          </a:p>
          <a:p>
            <a:r>
              <a:rPr lang="en-US" dirty="0" smtClean="0"/>
              <a:t>Value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580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0929"/>
            <a:ext cx="8229600" cy="38810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Sample Comments of feedback to model teachers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At their requests feedback was provided via email from the rounds leader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802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542"/>
            <a:ext cx="8229600" cy="5808622"/>
          </a:xfrm>
        </p:spPr>
        <p:txBody>
          <a:bodyPr/>
          <a:lstStyle/>
          <a:p>
            <a:r>
              <a:rPr lang="en-US" dirty="0" smtClean="0"/>
              <a:t>Here are some amazing practices we saw in your….. classroom, which we want to incorporate into our own teaching:</a:t>
            </a:r>
          </a:p>
          <a:p>
            <a:r>
              <a:rPr lang="en-US" dirty="0" smtClean="0"/>
              <a:t>Very clear speech using academic and high level vocabulary. Your answers to student questions were clear, focused and easy to understand.</a:t>
            </a:r>
          </a:p>
          <a:p>
            <a:r>
              <a:rPr lang="en-US" dirty="0" smtClean="0"/>
              <a:t>Thank you so much for allowing us to learn from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788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7542"/>
            <a:ext cx="8229600" cy="5808622"/>
          </a:xfrm>
        </p:spPr>
        <p:txBody>
          <a:bodyPr/>
          <a:lstStyle/>
          <a:p>
            <a:r>
              <a:rPr lang="en-US" dirty="0" smtClean="0"/>
              <a:t>Constant assessment of student progress – you rotated continuously among the student tables, checking for understanding and correcting misconceptions.</a:t>
            </a:r>
          </a:p>
          <a:p>
            <a:r>
              <a:rPr lang="en-US" dirty="0" smtClean="0"/>
              <a:t>Peer teaching – we heard students teaching each other and engaging in “math talk”. </a:t>
            </a:r>
          </a:p>
          <a:p>
            <a:r>
              <a:rPr lang="en-US" dirty="0" smtClean="0"/>
              <a:t>A warm and inviting classroom – this is a math class we all would like to take!!</a:t>
            </a:r>
          </a:p>
          <a:p>
            <a:r>
              <a:rPr lang="en-US" dirty="0" smtClean="0"/>
              <a:t>We learned so many things from observing you during the instructional rounds yesterday.</a:t>
            </a:r>
          </a:p>
        </p:txBody>
      </p:sp>
    </p:spTree>
    <p:extLst>
      <p:ext uri="{BB962C8B-B14F-4D97-AF65-F5344CB8AC3E}">
        <p14:creationId xmlns:p14="http://schemas.microsoft.com/office/powerpoint/2010/main" val="1627937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Template for Giving Feedback to Observed Teacher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Introduction: </a:t>
            </a:r>
            <a:r>
              <a:rPr lang="en-US" i="1" dirty="0" smtClean="0"/>
              <a:t>Here are some of the great practices we saw in your ___ classroom that we want to incorporate into our own teaching:</a:t>
            </a:r>
          </a:p>
          <a:p>
            <a:r>
              <a:rPr lang="en-US" dirty="0" smtClean="0"/>
              <a:t>Name it, describe it, tell why it’s good.</a:t>
            </a:r>
          </a:p>
          <a:p>
            <a:r>
              <a:rPr lang="en-US" dirty="0" smtClean="0"/>
              <a:t>Value statement: </a:t>
            </a:r>
            <a:r>
              <a:rPr lang="en-US" i="1" dirty="0" smtClean="0"/>
              <a:t>Your techniques effectively:</a:t>
            </a:r>
          </a:p>
          <a:p>
            <a:r>
              <a:rPr lang="en-US" i="1" dirty="0" smtClean="0"/>
              <a:t>Thank you for letting us learn from you!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48317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 Common Understanding of Rounds</a:t>
            </a:r>
          </a:p>
          <a:p>
            <a:r>
              <a:rPr lang="en-US" dirty="0" smtClean="0"/>
              <a:t>Focus on Details</a:t>
            </a:r>
          </a:p>
          <a:p>
            <a:pPr lvl="1"/>
            <a:r>
              <a:rPr lang="en-US" dirty="0" smtClean="0"/>
              <a:t>What do we do to prepare?</a:t>
            </a:r>
          </a:p>
          <a:p>
            <a:pPr lvl="1"/>
            <a:r>
              <a:rPr lang="en-US" dirty="0" smtClean="0"/>
              <a:t>What do we do during rounds?</a:t>
            </a:r>
          </a:p>
          <a:p>
            <a:pPr lvl="1"/>
            <a:r>
              <a:rPr lang="en-US" dirty="0" smtClean="0"/>
              <a:t>What do we do after rounds?</a:t>
            </a:r>
            <a:endParaRPr lang="en-US" dirty="0"/>
          </a:p>
          <a:p>
            <a:r>
              <a:rPr lang="en-US" dirty="0" smtClean="0"/>
              <a:t>Experience Rounds </a:t>
            </a:r>
          </a:p>
          <a:p>
            <a:r>
              <a:rPr lang="en-US" dirty="0" smtClean="0"/>
              <a:t>Debrief Experience</a:t>
            </a:r>
          </a:p>
        </p:txBody>
      </p:sp>
    </p:spTree>
    <p:extLst>
      <p:ext uri="{BB962C8B-B14F-4D97-AF65-F5344CB8AC3E}">
        <p14:creationId xmlns:p14="http://schemas.microsoft.com/office/powerpoint/2010/main" val="172866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Instructional 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Purpose</a:t>
            </a:r>
            <a:r>
              <a:rPr lang="en-US" dirty="0"/>
              <a:t>:  to learn from colleagues, reflect on our own teaching practices, and ultimately, apply effective strategies in our own classrooms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429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Reflective Questions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Affirmations: How did this experience validate what I do?</a:t>
            </a:r>
          </a:p>
          <a:p>
            <a:r>
              <a:rPr lang="en-US" dirty="0" smtClean="0"/>
              <a:t>Questions: What questions did this experience generate about what I’m doing in my own classroom?</a:t>
            </a:r>
          </a:p>
          <a:p>
            <a:r>
              <a:rPr lang="en-US" dirty="0" smtClean="0"/>
              <a:t>Applications: What’s one thing I might try in my classroom?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80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Preparing for 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school norms</a:t>
            </a:r>
          </a:p>
          <a:p>
            <a:pPr lvl="1"/>
            <a:r>
              <a:rPr lang="en-US" dirty="0" smtClean="0"/>
              <a:t>ground rules</a:t>
            </a:r>
          </a:p>
          <a:p>
            <a:pPr lvl="1"/>
            <a:r>
              <a:rPr lang="en-US" dirty="0" smtClean="0"/>
              <a:t>forms/notes</a:t>
            </a:r>
          </a:p>
          <a:p>
            <a:pPr lvl="1"/>
            <a:r>
              <a:rPr lang="en-US" dirty="0" smtClean="0"/>
              <a:t>feedback to observed teacher</a:t>
            </a:r>
          </a:p>
          <a:p>
            <a:pPr lvl="1"/>
            <a:r>
              <a:rPr lang="en-US" dirty="0" smtClean="0"/>
              <a:t>self-reflection logistics</a:t>
            </a:r>
          </a:p>
          <a:p>
            <a:r>
              <a:rPr lang="en-US" dirty="0" smtClean="0"/>
              <a:t>Build common instructional language</a:t>
            </a:r>
          </a:p>
          <a:p>
            <a:r>
              <a:rPr lang="en-US" dirty="0" smtClean="0"/>
              <a:t>Clarify purpose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85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Ground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Rounds are not for evaluation.</a:t>
            </a:r>
          </a:p>
          <a:p>
            <a:pPr lvl="0"/>
            <a:r>
              <a:rPr lang="en-US" dirty="0"/>
              <a:t>Rounds are for the collaboration and professional reflection of the observers.</a:t>
            </a:r>
          </a:p>
          <a:p>
            <a:pPr lvl="0"/>
            <a:r>
              <a:rPr lang="en-US" dirty="0"/>
              <a:t>Observe, reflect, and consider teacher behaviors with emphasis on effectiveness.</a:t>
            </a:r>
          </a:p>
          <a:p>
            <a:pPr lvl="0"/>
            <a:r>
              <a:rPr lang="en-US" dirty="0"/>
              <a:t>“Mutual respect, sensitivity, and kindness are always honored!”  (Kevin Feldman)</a:t>
            </a:r>
          </a:p>
          <a:p>
            <a:pPr lvl="0"/>
            <a:r>
              <a:rPr lang="en-US" dirty="0"/>
              <a:t>Nothing observed within a lesson should be shared with anyone.</a:t>
            </a:r>
          </a:p>
          <a:p>
            <a:pPr lvl="0"/>
            <a:r>
              <a:rPr lang="en-US" dirty="0"/>
              <a:t>Comments made during the debriefing should not be shared outside of the debriefing session.</a:t>
            </a:r>
          </a:p>
          <a:p>
            <a:pPr lvl="0"/>
            <a:r>
              <a:rPr lang="en-US" dirty="0"/>
              <a:t>Do not offer suggestions to the observed teachers unless they explicitly ask for feedback.</a:t>
            </a:r>
          </a:p>
          <a:p>
            <a:pPr lvl="0"/>
            <a:r>
              <a:rPr lang="en-US" dirty="0"/>
              <a:t>Observed teachers should be thanked and acknowledged for their willingness to open their classrooms to others.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611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purpose, ground rules, protocol with observing team briefly.</a:t>
            </a:r>
          </a:p>
          <a:p>
            <a:r>
              <a:rPr lang="en-US" dirty="0" smtClean="0"/>
              <a:t>Enter classroom unobtrusively</a:t>
            </a:r>
          </a:p>
          <a:p>
            <a:r>
              <a:rPr lang="en-US" dirty="0" smtClean="0"/>
              <a:t>Observe and take reflective notes quietly for 10-15 minutes</a:t>
            </a:r>
          </a:p>
          <a:p>
            <a:r>
              <a:rPr lang="en-US" dirty="0" smtClean="0"/>
              <a:t>Thank the teacher; leave quietly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2526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Conducting Rounds</a:t>
            </a:r>
            <a:br>
              <a:rPr lang="en-US" dirty="0" smtClean="0"/>
            </a:br>
            <a:r>
              <a:rPr lang="en-US" dirty="0" smtClean="0"/>
              <a:t>Debriefing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Gather your group (hall, or empty classroom)</a:t>
            </a:r>
          </a:p>
          <a:p>
            <a:r>
              <a:rPr lang="en-US" dirty="0" smtClean="0"/>
              <a:t>Remind team of ground rules</a:t>
            </a:r>
          </a:p>
          <a:p>
            <a:r>
              <a:rPr lang="en-US" dirty="0" smtClean="0"/>
              <a:t>Ask group to share affirmations</a:t>
            </a:r>
          </a:p>
          <a:p>
            <a:pPr lvl="1"/>
            <a:r>
              <a:rPr lang="en-US" dirty="0" smtClean="0"/>
              <a:t>How did this experience validate what I do?</a:t>
            </a:r>
          </a:p>
          <a:p>
            <a:pPr lvl="1"/>
            <a:r>
              <a:rPr lang="en-US" dirty="0" smtClean="0"/>
              <a:t>Each person share one. Pass option allowed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998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Conducting Rounds</a:t>
            </a:r>
            <a:br>
              <a:rPr lang="en-US" dirty="0" smtClean="0"/>
            </a:br>
            <a:r>
              <a:rPr lang="en-US" dirty="0" smtClean="0"/>
              <a:t>Debriefing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Ask group to share questions/wonderings.</a:t>
            </a:r>
          </a:p>
          <a:p>
            <a:pPr lvl="1"/>
            <a:r>
              <a:rPr lang="en-US" dirty="0" smtClean="0"/>
              <a:t>What questions did this experience generate about what’s happening in my classroom?</a:t>
            </a:r>
          </a:p>
          <a:p>
            <a:pPr lvl="1"/>
            <a:r>
              <a:rPr lang="en-US" dirty="0" smtClean="0"/>
              <a:t>Compare/contrast my practice with what I saw.</a:t>
            </a:r>
          </a:p>
          <a:p>
            <a:pPr lvl="1"/>
            <a:r>
              <a:rPr lang="en-US" dirty="0" smtClean="0"/>
              <a:t>Each person share one. Pass option allowed.</a:t>
            </a:r>
          </a:p>
          <a:p>
            <a:r>
              <a:rPr lang="en-US" dirty="0" smtClean="0"/>
              <a:t>Ask group to share applications.</a:t>
            </a:r>
          </a:p>
          <a:p>
            <a:pPr lvl="1"/>
            <a:r>
              <a:rPr lang="en-US" dirty="0" smtClean="0"/>
              <a:t>What’s one thing I might try in my classroom as a result of this experience?</a:t>
            </a:r>
          </a:p>
          <a:p>
            <a:pPr lvl="1"/>
            <a:r>
              <a:rPr lang="en-US" dirty="0" smtClean="0"/>
              <a:t>Each person share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9084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3205</TotalTime>
  <Words>638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Instructional Rounds</vt:lpstr>
      <vt:lpstr>Agenda</vt:lpstr>
      <vt:lpstr>Instructional Rounds</vt:lpstr>
      <vt:lpstr>Reflective Questions</vt:lpstr>
      <vt:lpstr>Preparing for Rounds</vt:lpstr>
      <vt:lpstr>Ground Rules</vt:lpstr>
      <vt:lpstr>Conducting Rounds</vt:lpstr>
      <vt:lpstr>Conducting Rounds Debriefing</vt:lpstr>
      <vt:lpstr>Conducting Rounds Debriefing</vt:lpstr>
      <vt:lpstr>Conducting Rounds Debriefing</vt:lpstr>
      <vt:lpstr>Practice</vt:lpstr>
      <vt:lpstr>Effective Feedback</vt:lpstr>
      <vt:lpstr>Sample Comments of feedback to model teachers  At their requests feedback was provided via email from the rounds leader  </vt:lpstr>
      <vt:lpstr>PowerPoint Presentation</vt:lpstr>
      <vt:lpstr>PowerPoint Presentation</vt:lpstr>
      <vt:lpstr>Template for Giving Feedback to Observed Teacher</vt:lpstr>
    </vt:vector>
  </TitlesOfParts>
  <Company>ESU6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Marzano Instructional Model Overview</dc:title>
  <dc:creator>Toby Boss</dc:creator>
  <cp:lastModifiedBy>Toby Boss</cp:lastModifiedBy>
  <cp:revision>108</cp:revision>
  <dcterms:created xsi:type="dcterms:W3CDTF">2013-02-15T20:57:49Z</dcterms:created>
  <dcterms:modified xsi:type="dcterms:W3CDTF">2014-03-13T17:00:18Z</dcterms:modified>
</cp:coreProperties>
</file>